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PTXCTKLpVacF5bfNgkG6W0y6M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a0ba12c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ea0ba12c3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c303b4d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ec303b4d7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869e6f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e869e6f3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e10b788de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e10b788d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e10b788d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ee10b788de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82796b3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'package:demo_app/domain/use_case/Converter.dart';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'package:flutter/foundation.dart';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ConvertionModel extends ChangeNotifier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_decimal = "0",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decimal =&gt; _decimal;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binary =&gt; _binary;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reset()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vopid updateBinary(int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Converter.adjustValue(_binary, digit);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Converter.bin2dec(_binary);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updateDecimal(int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Converter.adjustValue(_decimal, digits);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Converter.dec2bin(_decimal);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ge82796b3b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e10b788d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'package:demo_app/domain/use_case/Converter.dart';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'package:flutter/foundation.dart';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ConvertionModel extends ChangeNotifier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_decimal = "0",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decimal =&gt; _decimal;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binary =&gt; _binary;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reset()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vopid updateBinary(int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Converter.adjustValue(_binary, digit);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Converter.bin2dec(_binary);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updateDecimal(int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Converter.adjustValue(_decimal, digits);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Converter.dec2bin(_decimal);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gee10b788de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82796b3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main() =&gt; runApp(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ChangeNotifierPorvider(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create: (context) =&gt; ConvertionModel(),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child: App(),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ge82796b3b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82796b3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Consumer&lt;ConvertionModel&gt;(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builder: (context, calculator, child)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Container(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padding: const EdgeInsets.all(8.0),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alignment: Alignment.centerRight,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child: Text(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calculator.decimal,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textAlogn: TextAlign.right,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style: TextStyle(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fontWeight: FontWeight.bold,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color: Theme.of(context).accentColor,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fontSize: 35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ge82796b3b4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df329b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edf329b0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c303b4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ec303b4d7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d6246c4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fd6246c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e10b78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ee10b788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0ba12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ea0ba12c3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a0ba12c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ea0ba12c3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4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7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6" name="Google Shape;116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9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9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9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31" name="Google Shape;13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32" name="Google Shape;132;p5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0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0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5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5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5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9" name="Google Shape;139;p50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e10b788de_0_1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10b788de_0_1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ee10b788de_0_1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e10b788de_0_15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ee10b788de_0_15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ee10b788de_0_15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2" name="Google Shape;152;gee10b788de_0_15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ee10b788de_0_15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ee10b788de_0_15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gee10b788de_0_15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56" name="Google Shape;156;gee10b788de_0_15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e10b788de_0_15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ee10b788de_0_15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ee10b788de_0_159"/>
          <p:cNvGrpSpPr/>
          <p:nvPr/>
        </p:nvGrpSpPr>
        <p:grpSpPr>
          <a:xfrm>
            <a:off x="7057470" y="5088"/>
            <a:ext cx="1851282" cy="752108"/>
            <a:chOff x="6917201" y="0"/>
            <a:chExt cx="2227777" cy="863400"/>
          </a:xfrm>
        </p:grpSpPr>
        <p:sp>
          <p:nvSpPr>
            <p:cNvPr id="160" name="Google Shape;160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ee10b788de_0_15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64" name="Google Shape;164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gee10b788de_0_159"/>
          <p:cNvGrpSpPr/>
          <p:nvPr/>
        </p:nvGrpSpPr>
        <p:grpSpPr>
          <a:xfrm>
            <a:off x="199156" y="4055652"/>
            <a:ext cx="2795414" cy="1083308"/>
            <a:chOff x="6917201" y="0"/>
            <a:chExt cx="2227777" cy="863400"/>
          </a:xfrm>
        </p:grpSpPr>
        <p:sp>
          <p:nvSpPr>
            <p:cNvPr id="168" name="Google Shape;168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ee10b788de_0_15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2" name="Google Shape;172;gee10b788de_0_15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gee10b788de_0_1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10b788de_0_18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e10b788de_0_18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e10b788de_0_18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e10b788de_0_18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gee10b788de_0_18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10b788de_0_19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gee10b788de_0_19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gee10b788de_0_19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ee10b788de_0_19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ee10b788de_0_19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10b788de_0_199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e10b788de_0_19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gee10b788de_0_199"/>
          <p:cNvGrpSpPr/>
          <p:nvPr/>
        </p:nvGrpSpPr>
        <p:grpSpPr>
          <a:xfrm>
            <a:off x="255991" y="-119"/>
            <a:ext cx="2251347" cy="1043408"/>
            <a:chOff x="3961956" y="4383950"/>
            <a:chExt cx="1160548" cy="548700"/>
          </a:xfrm>
        </p:grpSpPr>
        <p:sp>
          <p:nvSpPr>
            <p:cNvPr id="190" name="Google Shape;190;gee10b788de_0_19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ee10b788de_0_199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ee10b788de_0_199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gee10b788de_0_19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ee10b788de_0_199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95" name="Google Shape;195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ee10b788de_0_199"/>
          <p:cNvGrpSpPr/>
          <p:nvPr/>
        </p:nvGrpSpPr>
        <p:grpSpPr>
          <a:xfrm>
            <a:off x="5886367" y="1243"/>
            <a:ext cx="3257455" cy="1261514"/>
            <a:chOff x="6917201" y="0"/>
            <a:chExt cx="2227777" cy="863400"/>
          </a:xfrm>
        </p:grpSpPr>
        <p:sp>
          <p:nvSpPr>
            <p:cNvPr id="199" name="Google Shape;199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gee10b788de_0_19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3" name="Google Shape;203;gee10b788de_0_19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10b788de_0_217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gee10b788de_0_217"/>
          <p:cNvGrpSpPr/>
          <p:nvPr/>
        </p:nvGrpSpPr>
        <p:grpSpPr>
          <a:xfrm>
            <a:off x="5594193" y="3961115"/>
            <a:ext cx="2910145" cy="1182340"/>
            <a:chOff x="6917201" y="0"/>
            <a:chExt cx="2227777" cy="863400"/>
          </a:xfrm>
        </p:grpSpPr>
        <p:sp>
          <p:nvSpPr>
            <p:cNvPr id="207" name="Google Shape;207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e10b788de_0_217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11" name="Google Shape;211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ee10b788de_0_2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gee10b788de_0_2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3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3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39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9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3" name="Google Shape;33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3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e10b788de_0_2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e10b788de_0_2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e10b788de_0_2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e10b788de_0_2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1" name="Google Shape;221;gee10b788de_0_2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gee10b788de_0_2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e10b788de_0_23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e10b788de_0_23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ee10b788de_0_23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ee10b788de_0_2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gee10b788de_0_23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gee10b788de_0_23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0" name="Google Shape;230;gee10b788de_0_2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e10b788de_0_2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ee10b788de_0_2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e10b788de_0_2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ee10b788de_0_2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gee10b788de_0_2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gee10b788de_0_2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10b788de_0_25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e10b788de_0_2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e10b788de_0_25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e10b788de_0_25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3" name="Google Shape;243;gee10b788de_0_25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ee10b788de_0_25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5" name="Google Shape;245;gee10b788de_0_2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e10b788de_0_2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e10b788de_0_2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e10b788de_0_2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ee10b788de_0_25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51" name="Google Shape;251;gee10b788de_0_2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e10b788de_0_26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gee10b788de_0_265"/>
          <p:cNvGrpSpPr/>
          <p:nvPr/>
        </p:nvGrpSpPr>
        <p:grpSpPr>
          <a:xfrm>
            <a:off x="5959228" y="4119576"/>
            <a:ext cx="2520952" cy="1024165"/>
            <a:chOff x="6917201" y="0"/>
            <a:chExt cx="2227777" cy="863400"/>
          </a:xfrm>
        </p:grpSpPr>
        <p:sp>
          <p:nvSpPr>
            <p:cNvPr id="255" name="Google Shape;255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gee10b788de_0_265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59" name="Google Shape;259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gee10b788de_0_26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gee10b788de_0_26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4" name="Google Shape;264;gee10b788de_0_26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266" name="Google Shape;266;gee10b788de_0_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67" name="Google Shape;267;gee10b788de_0_27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e10b788de_0_27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ee10b788de_0_278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gee10b788de_0_278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1" name="Google Shape;271;gee10b788de_0_27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gee10b788de_0_27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ee10b788de_0_27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74" name="Google Shape;274;gee10b788de_0_278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2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42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55" name="Google Shape;55;p42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4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42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60" name="Google Shape;60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2"/>
          <p:cNvGrpSpPr/>
          <p:nvPr/>
        </p:nvGrpSpPr>
        <p:grpSpPr>
          <a:xfrm>
            <a:off x="5886353" y="1243"/>
            <a:ext cx="3257449" cy="1261514"/>
            <a:chOff x="6917201" y="0"/>
            <a:chExt cx="2227777" cy="863400"/>
          </a:xfrm>
        </p:grpSpPr>
        <p:sp>
          <p:nvSpPr>
            <p:cNvPr id="64" name="Google Shape;64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4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8" name="Google Shape;68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4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72" name="Google Shape;72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4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76" name="Google Shape;76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4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e10b788de_0_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ee10b788de_0_15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ee10b788de_0_1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hyperlink" Target="https://github.com/EjemplosMisionTic2022/ejemplos_state_management/tree/main/CalculadoraBinarioDecimalProvid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8.gif"/><Relationship Id="rId5" Type="http://schemas.openxmlformats.org/officeDocument/2006/relationships/hyperlink" Target="https://flutter.dev/docs/development/data-and-backend/state-mgmt/intr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"/>
          <p:cNvSpPr txBox="1"/>
          <p:nvPr>
            <p:ph idx="4294967295" type="ctrTitle"/>
          </p:nvPr>
        </p:nvSpPr>
        <p:spPr>
          <a:xfrm>
            <a:off x="3818307" y="883350"/>
            <a:ext cx="37932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IV B:</a:t>
            </a:r>
            <a:b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" sz="2400" u="none" cap="none" strike="noStrike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Desarrollo de aplicaciones móviles</a:t>
            </a:r>
            <a:endParaRPr b="1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0ba12c3d_0_27"/>
          <p:cNvSpPr txBox="1"/>
          <p:nvPr/>
        </p:nvSpPr>
        <p:spPr>
          <a:xfrm>
            <a:off x="2147275" y="411025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35" name="Google Shape;335;gea0ba12c3d_0_27"/>
          <p:cNvSpPr txBox="1"/>
          <p:nvPr/>
        </p:nvSpPr>
        <p:spPr>
          <a:xfrm>
            <a:off x="762750" y="1226175"/>
            <a:ext cx="76185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A la hora de recuperar el los datos para la consulta o modificación desde los diferentes Widgets de nuestra aplicación, usaremos el Widget Consumer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</a:t>
            </a:r>
            <a:r>
              <a:rPr b="1" lang="es" sz="1500">
                <a:solidFill>
                  <a:srgbClr val="3C63AB"/>
                </a:solidFill>
              </a:rPr>
              <a:t>Consumer</a:t>
            </a:r>
            <a:r>
              <a:rPr lang="es" sz="1500">
                <a:solidFill>
                  <a:srgbClr val="3C63AB"/>
                </a:solidFill>
              </a:rPr>
              <a:t> solo es un cliente del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, es decir, el consumidor esta atento a cambios que se produzcan y sean anunciados por el notificador, para que esto ocurra debemos tener una proveedor (</a:t>
            </a:r>
            <a:r>
              <a:rPr b="1" lang="es" sz="1500">
                <a:solidFill>
                  <a:srgbClr val="3C63AB"/>
                </a:solidFill>
              </a:rPr>
              <a:t>ChangeNotifierProvider</a:t>
            </a:r>
            <a:r>
              <a:rPr lang="es" sz="1500">
                <a:solidFill>
                  <a:srgbClr val="3C63AB"/>
                </a:solidFill>
              </a:rPr>
              <a:t>).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Consumer básicamente un widget por la biblioteca proveedor, es un cliente de . Simplemente llama a Provider</a:t>
            </a:r>
            <a:r>
              <a:rPr lang="es" sz="1500">
                <a:solidFill>
                  <a:srgbClr val="3C63AB"/>
                </a:solidFill>
              </a:rPr>
              <a:t>.</a:t>
            </a:r>
            <a:r>
              <a:rPr lang="es" sz="1500">
                <a:solidFill>
                  <a:srgbClr val="3C63AB"/>
                </a:solidFill>
              </a:rPr>
              <a:t>of en un nuevo widget y delega su implementación  </a:t>
            </a:r>
            <a:r>
              <a:rPr lang="es" sz="1500">
                <a:solidFill>
                  <a:srgbClr val="3C63AB"/>
                </a:solidFill>
              </a:rPr>
              <a:t>build  </a:t>
            </a:r>
            <a:r>
              <a:rPr lang="es" sz="1500">
                <a:solidFill>
                  <a:srgbClr val="3C63AB"/>
                </a:solidFill>
              </a:rPr>
              <a:t>al constructor 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303b4d7c_0_13"/>
          <p:cNvSpPr txBox="1"/>
          <p:nvPr/>
        </p:nvSpPr>
        <p:spPr>
          <a:xfrm>
            <a:off x="2311450" y="36860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Arquitectura </a:t>
            </a:r>
            <a:r>
              <a:rPr b="1" lang="es" sz="3000">
                <a:solidFill>
                  <a:srgbClr val="E83464"/>
                </a:solidFill>
              </a:rPr>
              <a:t>lógica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pic>
        <p:nvPicPr>
          <p:cNvPr id="341" name="Google Shape;341;gec303b4d7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425" y="1679876"/>
            <a:ext cx="3794600" cy="21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c303b4d7c_0_13"/>
          <p:cNvSpPr txBox="1"/>
          <p:nvPr/>
        </p:nvSpPr>
        <p:spPr>
          <a:xfrm>
            <a:off x="713175" y="1212600"/>
            <a:ext cx="39042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Con este diagrama podemos ver de manera un poco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clara la estructura de </a:t>
            </a:r>
            <a:r>
              <a:rPr b="1" lang="es" sz="1500">
                <a:solidFill>
                  <a:srgbClr val="3C63AB"/>
                </a:solidFill>
              </a:rPr>
              <a:t>Provider</a:t>
            </a:r>
            <a:r>
              <a:rPr lang="es" sz="1500">
                <a:solidFill>
                  <a:srgbClr val="3C63AB"/>
                </a:solidFill>
              </a:rPr>
              <a:t>: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proveedor nos entrega una instancia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Tres clientes escuchando por los cambios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Cuando el notificador anuncie un cambio los clientes lo </a:t>
            </a:r>
            <a:r>
              <a:rPr lang="es" sz="1500">
                <a:solidFill>
                  <a:srgbClr val="3C63AB"/>
                </a:solidFill>
              </a:rPr>
              <a:t>saben</a:t>
            </a:r>
            <a:r>
              <a:rPr lang="es" sz="1500">
                <a:solidFill>
                  <a:srgbClr val="3C63AB"/>
                </a:solidFill>
              </a:rPr>
              <a:t> ya que </a:t>
            </a:r>
            <a:r>
              <a:rPr lang="es" sz="1500">
                <a:solidFill>
                  <a:srgbClr val="3C63AB"/>
                </a:solidFill>
              </a:rPr>
              <a:t>están</a:t>
            </a:r>
            <a:r>
              <a:rPr lang="es" sz="1500">
                <a:solidFill>
                  <a:srgbClr val="3C63AB"/>
                </a:solidFill>
              </a:rPr>
              <a:t> consumiendo de este.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869e6f3b7_0_0"/>
          <p:cNvSpPr txBox="1"/>
          <p:nvPr/>
        </p:nvSpPr>
        <p:spPr>
          <a:xfrm>
            <a:off x="1014150" y="816350"/>
            <a:ext cx="7245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Ventajas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48" name="Google Shape;348;ge869e6f3b7_0_0"/>
          <p:cNvSpPr txBox="1"/>
          <p:nvPr/>
        </p:nvSpPr>
        <p:spPr>
          <a:xfrm>
            <a:off x="937950" y="1544500"/>
            <a:ext cx="69090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Es sencillo de usar y recomendado para aplicaciones sencillas o pequeñas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Nos permite obtener las dependencias de los widgets y nos da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flexibilidad.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Permite reflejar los cambios en los datos de manera sencilla en la interfaz de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e10b788de_0_148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Ejemplo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ee10b788de_0_148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e10b788de_0_288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Ejemplo 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0" name="Google Shape;360;gee10b788de_0_288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siguiente ejemplo encontraremos una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que permite hacer la conversion de numeros binarios (base 2) a decimales (base 10). Este ejemplo lo puedes encontrar en el siguiente enlace: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https://github.com/EjemplosMisionTic2022/ejemplos_state_management/tree/main/CalculadoraBinarioDecimalProvider</a:t>
            </a:r>
            <a:r>
              <a:rPr lang="es" sz="1500">
                <a:solidFill>
                  <a:srgbClr val="3C63AB"/>
                </a:solidFill>
              </a:rPr>
              <a:t> 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Nos enfocaremos en los archivos pertinentes al tema, los demas archivos y configuraciones los encontrarás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82796b3b4_0_32"/>
          <p:cNvSpPr txBox="1"/>
          <p:nvPr/>
        </p:nvSpPr>
        <p:spPr>
          <a:xfrm>
            <a:off x="800100" y="9042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6" name="Google Shape;366;ge82796b3b4_0_32"/>
          <p:cNvSpPr txBox="1"/>
          <p:nvPr/>
        </p:nvSpPr>
        <p:spPr>
          <a:xfrm>
            <a:off x="892550" y="1646475"/>
            <a:ext cx="38274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Lo primero que vemos en nuestro modelo es que hacemos herencia (extends) de la clase Change Notifier, esto nos permite convertirnos en notificadores de cambios.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clase contiene el valor en decimal y en binario, con su respectivo </a:t>
            </a:r>
            <a:r>
              <a:rPr i="1" lang="es" sz="1500">
                <a:solidFill>
                  <a:srgbClr val="3C63AB"/>
                </a:solidFill>
              </a:rPr>
              <a:t>getter</a:t>
            </a:r>
            <a:r>
              <a:rPr lang="es" sz="1500">
                <a:solidFill>
                  <a:srgbClr val="3C63AB"/>
                </a:solidFill>
              </a:rPr>
              <a:t>, </a:t>
            </a:r>
            <a:r>
              <a:rPr lang="es" sz="1500">
                <a:solidFill>
                  <a:srgbClr val="3C63AB"/>
                </a:solidFill>
              </a:rPr>
              <a:t>así</a:t>
            </a:r>
            <a:r>
              <a:rPr lang="es" sz="1500">
                <a:solidFill>
                  <a:srgbClr val="3C63AB"/>
                </a:solidFill>
              </a:rPr>
              <a:t> como tres </a:t>
            </a:r>
            <a:r>
              <a:rPr lang="es" sz="1500">
                <a:solidFill>
                  <a:srgbClr val="3C63AB"/>
                </a:solidFill>
              </a:rPr>
              <a:t>métodos</a:t>
            </a:r>
            <a:r>
              <a:rPr lang="es" sz="1500">
                <a:solidFill>
                  <a:srgbClr val="3C63AB"/>
                </a:solidFill>
              </a:rPr>
              <a:t> que nos permiten modificar los datos.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La clase </a:t>
            </a:r>
            <a:r>
              <a:rPr b="1" i="1" lang="es" sz="1500">
                <a:solidFill>
                  <a:srgbClr val="3C63AB"/>
                </a:solidFill>
              </a:rPr>
              <a:t>Converter</a:t>
            </a:r>
            <a:r>
              <a:rPr lang="es" sz="1500">
                <a:solidFill>
                  <a:srgbClr val="3C63AB"/>
                </a:solidFill>
              </a:rPr>
              <a:t> es una clase adicional en la cual se realiza la </a:t>
            </a:r>
            <a:r>
              <a:rPr lang="es" sz="1500">
                <a:solidFill>
                  <a:srgbClr val="3C63AB"/>
                </a:solidFill>
              </a:rPr>
              <a:t>conversión</a:t>
            </a:r>
            <a:r>
              <a:rPr lang="es" sz="1500">
                <a:solidFill>
                  <a:srgbClr val="3C63AB"/>
                </a:solidFill>
              </a:rPr>
              <a:t> final de los datos, la </a:t>
            </a:r>
            <a:r>
              <a:rPr lang="es" sz="1500">
                <a:solidFill>
                  <a:srgbClr val="3C63AB"/>
                </a:solidFill>
              </a:rPr>
              <a:t>encontrarás</a:t>
            </a:r>
            <a:r>
              <a:rPr lang="es" sz="1500">
                <a:solidFill>
                  <a:srgbClr val="3C63AB"/>
                </a:solidFill>
              </a:rPr>
              <a:t>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e82796b3b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e10b788de_0_296"/>
          <p:cNvSpPr txBox="1"/>
          <p:nvPr/>
        </p:nvSpPr>
        <p:spPr>
          <a:xfrm>
            <a:off x="800100" y="9042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73" name="Google Shape;373;gee10b788de_0_296"/>
          <p:cNvSpPr txBox="1"/>
          <p:nvPr/>
        </p:nvSpPr>
        <p:spPr>
          <a:xfrm>
            <a:off x="892550" y="1646475"/>
            <a:ext cx="36795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Cuando realizamos un cambio a los datos de nuestro modelo, ya sea cuando se convierte de binario a decimal o viceversa, o restablecemos los datos, lo que se debe hacer es notificar el cambio.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</a:t>
            </a:r>
            <a:r>
              <a:rPr lang="es" sz="1500">
                <a:solidFill>
                  <a:srgbClr val="3C63AB"/>
                </a:solidFill>
              </a:rPr>
              <a:t>notificación</a:t>
            </a:r>
            <a:r>
              <a:rPr lang="es" sz="1500">
                <a:solidFill>
                  <a:srgbClr val="3C63AB"/>
                </a:solidFill>
              </a:rPr>
              <a:t> permite que los consumidores se actualicen de acuerdo a los nuevos datos.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ee10b788de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82796b3b4_0_39"/>
          <p:cNvSpPr txBox="1"/>
          <p:nvPr/>
        </p:nvSpPr>
        <p:spPr>
          <a:xfrm>
            <a:off x="776825" y="910500"/>
            <a:ext cx="719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80" name="Google Shape;380;ge82796b3b4_0_39"/>
          <p:cNvSpPr txBox="1"/>
          <p:nvPr/>
        </p:nvSpPr>
        <p:spPr>
          <a:xfrm>
            <a:off x="776825" y="1649050"/>
            <a:ext cx="3171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Tiene dos parámetros en su construcción.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b="1" lang="es" sz="1500">
                <a:solidFill>
                  <a:srgbClr val="3C63AB"/>
                </a:solidFill>
              </a:rPr>
              <a:t>create</a:t>
            </a:r>
            <a:r>
              <a:rPr lang="es" sz="1500">
                <a:solidFill>
                  <a:srgbClr val="3C63AB"/>
                </a:solidFill>
              </a:rPr>
              <a:t>: en donde se instancia el modelo.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b="1" lang="es" sz="1500">
                <a:solidFill>
                  <a:srgbClr val="3C63AB"/>
                </a:solidFill>
              </a:rPr>
              <a:t>child</a:t>
            </a:r>
            <a:r>
              <a:rPr lang="es" sz="1500">
                <a:solidFill>
                  <a:srgbClr val="3C63AB"/>
                </a:solidFill>
              </a:rPr>
              <a:t>: Establecemos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como hijo del Proveedor, de tal manera que pueda tener consumidores.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e82796b3b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50" y="1606850"/>
            <a:ext cx="428875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2796b3b4_0_22"/>
          <p:cNvSpPr txBox="1"/>
          <p:nvPr/>
        </p:nvSpPr>
        <p:spPr>
          <a:xfrm>
            <a:off x="858950" y="816350"/>
            <a:ext cx="7323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87" name="Google Shape;387;ge82796b3b4_0_22"/>
          <p:cNvSpPr txBox="1"/>
          <p:nvPr/>
        </p:nvSpPr>
        <p:spPr>
          <a:xfrm>
            <a:off x="858950" y="1632450"/>
            <a:ext cx="30516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consumidor debemos especificar el tipo de modelo al que queremos acceder.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este caso, queremos </a:t>
            </a:r>
            <a:r>
              <a:rPr b="1" lang="es" sz="1500">
                <a:solidFill>
                  <a:srgbClr val="3C63AB"/>
                </a:solidFill>
              </a:rPr>
              <a:t>ConvertionModel</a:t>
            </a:r>
            <a:r>
              <a:rPr lang="es" sz="1500">
                <a:solidFill>
                  <a:srgbClr val="3C63AB"/>
                </a:solidFill>
              </a:rPr>
              <a:t>, así que escribimos </a:t>
            </a:r>
            <a:r>
              <a:rPr b="1" i="1" lang="es" sz="1500">
                <a:solidFill>
                  <a:srgbClr val="3C63AB"/>
                </a:solidFill>
              </a:rPr>
              <a:t>Consumer&lt;ConvertionModel&gt;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Con esto podremos acceder a nuestro modelo (el segundo </a:t>
            </a:r>
            <a:r>
              <a:rPr lang="es" sz="1500">
                <a:solidFill>
                  <a:srgbClr val="3C63AB"/>
                </a:solidFill>
              </a:rPr>
              <a:t>parámetro</a:t>
            </a:r>
            <a:r>
              <a:rPr lang="es" sz="1500">
                <a:solidFill>
                  <a:srgbClr val="3C63AB"/>
                </a:solidFill>
              </a:rPr>
              <a:t> del builder), y </a:t>
            </a:r>
            <a:r>
              <a:rPr lang="es" sz="1500">
                <a:solidFill>
                  <a:srgbClr val="3C63AB"/>
                </a:solidFill>
              </a:rPr>
              <a:t>utilizar</a:t>
            </a:r>
            <a:r>
              <a:rPr lang="es" sz="1500">
                <a:solidFill>
                  <a:srgbClr val="3C63AB"/>
                </a:solidFill>
              </a:rPr>
              <a:t> sus datos en nuestra interfaz.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e82796b3b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50" y="1606850"/>
            <a:ext cx="3363350" cy="27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df329b073_0_0"/>
          <p:cNvSpPr txBox="1"/>
          <p:nvPr/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s" sz="3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b="0" i="0" lang="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3000" u="none" cap="none" strike="noStrike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para practicar </a:t>
            </a:r>
            <a:endParaRPr b="0" i="0" sz="1800" u="none" cap="none" strike="noStrike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Sesión </a:t>
            </a:r>
            <a:r>
              <a:rPr b="1" lang="es" sz="3300">
                <a:solidFill>
                  <a:srgbClr val="3C63AB"/>
                </a:solidFill>
              </a:rPr>
              <a:t>6</a:t>
            </a: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/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Patrones de manejo de </a:t>
            </a:r>
            <a:endParaRPr b="1" sz="3500">
              <a:solidFill>
                <a:srgbClr val="E83464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estado -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" y="0"/>
            <a:ext cx="913904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s">
                <a:solidFill>
                  <a:srgbClr val="E83464"/>
                </a:solidFill>
              </a:rPr>
              <a:t>Objetivos de la sesión</a:t>
            </a:r>
            <a:endParaRPr b="1">
              <a:solidFill>
                <a:srgbClr val="E83464"/>
              </a:solidFill>
            </a:endParaRPr>
          </a:p>
        </p:txBody>
      </p:sp>
      <p:sp>
        <p:nvSpPr>
          <p:cNvPr id="291" name="Google Shape;291;p3"/>
          <p:cNvSpPr txBox="1"/>
          <p:nvPr>
            <p:ph idx="4294967295" type="body"/>
          </p:nvPr>
        </p:nvSpPr>
        <p:spPr>
          <a:xfrm>
            <a:off x="870550" y="1724375"/>
            <a:ext cx="7974600" cy="3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 Al finalizar esta sesión estarás en capacidad de:</a:t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Entender los conceptos del patrón de manejo de estado Provider</a:t>
            </a:r>
            <a:endParaRPr>
              <a:solidFill>
                <a:srgbClr val="3D63AB"/>
              </a:solidFill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Crear una aplicación usando el patrón de manejo de estado Provide</a:t>
            </a:r>
            <a:endParaRPr>
              <a:solidFill>
                <a:srgbClr val="3D63AB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c303b4d7c_0_0"/>
          <p:cNvSpPr txBox="1"/>
          <p:nvPr/>
        </p:nvSpPr>
        <p:spPr>
          <a:xfrm>
            <a:off x="639150" y="8163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Necesidad de patrones de estados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297" name="Google Shape;297;gec303b4d7c_0_0"/>
          <p:cNvSpPr txBox="1"/>
          <p:nvPr/>
        </p:nvSpPr>
        <p:spPr>
          <a:xfrm>
            <a:off x="438150" y="1454450"/>
            <a:ext cx="76185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La gestión del Estado es un tema complejo pero cuando una app crece hay momento en que necesitas compartir el estado de la aplicación entre pantallas, a través de tu aplicación. 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En frameworks declarativos como Flutter, si quieres cambiar la interfaz de usuario, tienes que reconstruirla. En otras palabras, es difícil cambiar imperativamente un widget desde fuera, llamando a un método en él.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>
                <a:solidFill>
                  <a:srgbClr val="3C63AB"/>
                </a:solidFill>
              </a:rPr>
              <a:t>Los patrones de estados nos permiten compartir en muchas partes de tu aplicación tales como mantener entre sesiones de usuario,</a:t>
            </a:r>
            <a:r>
              <a:rPr lang="es" sz="11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s">
                <a:solidFill>
                  <a:srgbClr val="3C63AB"/>
                </a:solidFill>
              </a:rPr>
              <a:t>Notificaciones en una aplicación de redes sociales, Preferencias del usuario etc.  </a:t>
            </a:r>
            <a:endParaRPr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d6246c4b9_0_0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fd6246c4b9_0_0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09" name="Google Shape;309;p4"/>
          <p:cNvSpPr txBox="1"/>
          <p:nvPr/>
        </p:nvSpPr>
        <p:spPr>
          <a:xfrm>
            <a:off x="1017775" y="1416900"/>
            <a:ext cx="6987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El manejo de estado es necesario cuando deseas compartir datos entre distintas partes de tu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, es decir, necesitas datos que no dependan del ciclo de vida de los widgets.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925" y="2220475"/>
            <a:ext cx="4376150" cy="24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"/>
          <p:cNvSpPr txBox="1"/>
          <p:nvPr/>
        </p:nvSpPr>
        <p:spPr>
          <a:xfrm>
            <a:off x="3142675" y="4682075"/>
            <a:ext cx="273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5"/>
              </a:rPr>
              <a:t>State Management - Flutter.dev</a:t>
            </a:r>
            <a:endParaRPr b="0" i="0" sz="8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e10b788de_0_0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17" name="Google Shape;317;gee10b788de_0_0"/>
          <p:cNvSpPr txBox="1"/>
          <p:nvPr/>
        </p:nvSpPr>
        <p:spPr>
          <a:xfrm>
            <a:off x="1017775" y="1416900"/>
            <a:ext cx="698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Provider, es un paquete que ha sido lanzado recientemente (en Google I/O) el cual tiene como función, permitirnos manejar el estado de nuestra app.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 es fácil de entender y no utiliza mucho código. También utiliza conceptos que son aplicables en todos los demás enfoques.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Con provider, no tienes que preocuparte por las llamadas de retorno o InheritedWidgets. Pero necesitas entender 3 conceptos: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ChangeNotifierProvider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Consumer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a0ba12c3d_0_15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3" name="Google Shape;323;gea0ba12c3d_0_15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clase sencilla incluida en el SDK de Flutter SDK que proporciona notificaciones a los cambios a sus ‘listeners’. En otras palabras, un ChangeNotifier, es quien anuncia que ha ocurrido un cambio en los datos, un cliente puede suscribirse escuchar por estos cambios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manera de encapsular el estado de tu aplicación. Para apps muy simples, basta con un único ChangeNotifier, pero para aplicaciones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robustas es posible establecer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de uno.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0ba12c3d_0_7"/>
          <p:cNvSpPr txBox="1"/>
          <p:nvPr/>
        </p:nvSpPr>
        <p:spPr>
          <a:xfrm>
            <a:off x="1176575" y="975150"/>
            <a:ext cx="6914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rgbClr val="E83464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9" name="Google Shape;329;gea0ba12c3d_0_7"/>
          <p:cNvSpPr txBox="1"/>
          <p:nvPr/>
        </p:nvSpPr>
        <p:spPr>
          <a:xfrm>
            <a:off x="1110125" y="1827025"/>
            <a:ext cx="67695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es el widget que proporciona una instancia de un ChangeNotifier a sus descendientes. Viene del paquete provider.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puede verse como quien provee una forma de entregar las notificaciones que hace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 (Notificador), de tal manera que los consumidores puedan escuchar estos cambios.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Se debe colocar ChangeNotifierProvider por encima de los widgets que necesitarán acceder a él.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